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4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6" r:id="rId51"/>
    <p:sldId id="397" r:id="rId52"/>
    <p:sldId id="398" r:id="rId53"/>
  </p:sldIdLst>
  <p:sldSz cx="9144000" cy="6858000" type="screen4x3"/>
  <p:notesSz cx="6805613" cy="9939338"/>
  <p:embeddedFontLst>
    <p:embeddedFont>
      <p:font typeface="맑은 고딕" pitchFamily="50" charset="-127"/>
      <p:regular r:id="rId55"/>
      <p:bold r:id="rId56"/>
    </p:embeddedFont>
    <p:embeddedFont>
      <p:font typeface="HY견고딕" pitchFamily="18" charset="-127"/>
      <p:regular r:id="rId57"/>
    </p:embeddedFont>
    <p:embeddedFont>
      <p:font typeface="Cambria Math" pitchFamily="18" charset="0"/>
      <p:regular r:id="rId58"/>
    </p:embeddedFont>
    <p:embeddedFont>
      <p:font typeface="Tahoma" pitchFamily="34" charset="0"/>
      <p:regular r:id="rId59"/>
      <p:bold r:id="rId60"/>
    </p:embeddedFont>
    <p:embeddedFont>
      <p:font typeface="나눔손글씨 펜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10" d="100"/>
          <a:sy n="11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해당하는 </a:t>
                </a:r>
                <a:r>
                  <a:rPr lang="ko-KR" altLang="en-US" dirty="0" err="1" smtClean="0"/>
                  <a:t>특징값과</a:t>
                </a:r>
                <a:r>
                  <a:rPr lang="ko-KR" altLang="en-US" dirty="0" smtClean="0"/>
                  <a:t> 가중치를 곱한 결과를 모두 더하여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 smtClean="0"/>
                  <a:t>를 구하고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 계단함수를 사용하므로 최종 출력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+1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-1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6" y="2780928"/>
            <a:ext cx="7351787" cy="13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19"/>
            <a:ext cx="6768753" cy="56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0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바이어스 항을 벡터에 추가하면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퍼셉트론의</a:t>
            </a:r>
            <a:r>
              <a:rPr lang="ko-KR" altLang="en-US" dirty="0" smtClean="0"/>
              <a:t> 동작을 식 </a:t>
            </a:r>
            <a:r>
              <a:rPr lang="en-US" altLang="ko-KR" dirty="0" smtClean="0"/>
              <a:t>(3.4)</a:t>
            </a:r>
            <a:r>
              <a:rPr lang="ko-KR" altLang="en-US" dirty="0" smtClean="0"/>
              <a:t>로 표현할 수 있음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12943" cy="3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56972" cy="36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6210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3-4(b)]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기하학적으로 설명하면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결정 직선                                                        </a:t>
                </a:r>
                <a:r>
                  <a:rPr lang="en-US" altLang="ko-KR" dirty="0" smtClean="0"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−0.5=0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직선의 방향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절편을 결정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결정 직선은 전체 공간을 </a:t>
                </a:r>
                <a:r>
                  <a:rPr lang="en-US" altLang="ko-KR" dirty="0" smtClean="0"/>
                  <a:t>+1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의 두 부분공간으로 분할하는 분류기 역할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공간에서는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차원은 결정 </a:t>
                </a:r>
                <a:r>
                  <a:rPr lang="ko-KR" altLang="en-US" dirty="0" smtClean="0"/>
                  <a:t>직선</a:t>
                </a:r>
                <a:r>
                  <a:rPr lang="en-US" altLang="ko-KR" baseline="30000" dirty="0" smtClean="0"/>
                  <a:t>decision line</a:t>
                </a:r>
                <a:r>
                  <a:rPr lang="en-US" altLang="ko-KR" dirty="0" smtClean="0"/>
                  <a:t>,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차원은 결정 </a:t>
                </a:r>
                <a:r>
                  <a:rPr lang="ko-KR" altLang="en-US" dirty="0" smtClean="0"/>
                  <a:t>평면</a:t>
                </a:r>
                <a:r>
                  <a:rPr lang="en-US" altLang="ko-KR" baseline="30000" dirty="0" smtClean="0"/>
                  <a:t>decision plane</a:t>
                </a:r>
                <a:r>
                  <a:rPr lang="en-US" altLang="ko-KR" dirty="0" smtClean="0"/>
                  <a:t>,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baseline="30000" dirty="0" smtClean="0"/>
                  <a:t>decision </a:t>
                </a:r>
                <a:r>
                  <a:rPr lang="en-US" altLang="ko-KR" baseline="30000" dirty="0" err="1" smtClean="0"/>
                  <a:t>hyperplane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248472" cy="22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2206"/>
            <a:ext cx="3753941" cy="30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04376"/>
            <a:ext cx="4824536" cy="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문제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지금까지는 학습을 마친 </a:t>
                </a:r>
                <a:r>
                  <a:rPr lang="ko-KR" altLang="en-US" dirty="0" err="1" smtClean="0"/>
                  <a:t>퍼셉트론을</a:t>
                </a:r>
                <a:r>
                  <a:rPr lang="ko-KR" altLang="en-US" dirty="0" smtClean="0"/>
                  <a:t> 가지고 동작을 설명한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학습 문제: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어떤 값을 가져야 </a:t>
                </a:r>
                <a:r>
                  <a:rPr lang="en-US" altLang="ko-KR" dirty="0" smtClean="0"/>
                  <a:t>100% </a:t>
                </a:r>
                <a:r>
                  <a:rPr lang="ko-KR" altLang="en-US" dirty="0" smtClean="0"/>
                  <a:t>옳게 분류할까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공간에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샘플이 있는 훈련집합이지만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현실 세계는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 수백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수만 개의 샘플이 존재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MNIST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784</a:t>
                </a:r>
                <a:r>
                  <a:rPr lang="ko-KR" altLang="en-US" dirty="0" smtClean="0"/>
                  <a:t>차원에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만개 샘플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3068960"/>
            <a:ext cx="770136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목적함수 설계 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𝐰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,⋯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매개변수 집합은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𝐰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목적함수의 조건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은 세 가지 조건을 만족하므로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목적함수로 적합</a:t>
                </a:r>
                <a:endParaRPr lang="en-US" altLang="ko-KR" dirty="0" smtClean="0"/>
              </a:p>
              <a:p>
                <a:pPr lvl="2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ko-KR" altLang="en-US" dirty="0" smtClean="0"/>
                  <a:t>틀리는 샘플의 집합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896544" cy="13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4"/>
            <a:ext cx="67437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0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의 가중치 갱신 규칙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altLang="ko-KR" b="1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를 적용하려면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가 필요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을 </a:t>
                </a:r>
                <a:r>
                  <a:rPr lang="ko-KR" altLang="en-US" dirty="0" err="1" smtClean="0"/>
                  <a:t>편미분하면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편미분</a:t>
                </a:r>
                <a:r>
                  <a:rPr lang="ko-KR" altLang="en-US" dirty="0" smtClean="0"/>
                  <a:t> 결과인 식 </a:t>
                </a:r>
                <a:r>
                  <a:rPr lang="en-US" altLang="ko-KR" dirty="0" smtClean="0"/>
                  <a:t>(3.8)</a:t>
                </a:r>
                <a:r>
                  <a:rPr lang="ko-KR" altLang="en-US" dirty="0" smtClean="0"/>
                  <a:t>을 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에 대입하면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3" y="2314600"/>
            <a:ext cx="7551762" cy="20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50702"/>
            <a:ext cx="7517904" cy="70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 학습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(3.9)</a:t>
                </a:r>
                <a:r>
                  <a:rPr lang="ko-KR" altLang="en-US" dirty="0" smtClean="0"/>
                  <a:t>를 이용하여 학습 알고리즘을 쓰면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훈련집합의 샘플을 모두 맞출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때까지 세대</a:t>
                </a:r>
                <a:r>
                  <a:rPr lang="en-US" altLang="ko-KR" baseline="30000" dirty="0" smtClean="0"/>
                  <a:t>epoch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3~9)</a:t>
                </a:r>
                <a:r>
                  <a:rPr lang="ko-KR" altLang="en-US" dirty="0" smtClean="0"/>
                  <a:t>를 반복함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5345782" cy="42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학습 알고리즘의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순서를 섞음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샘플이 발생하면 즉시 갱신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248472" cy="463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행렬 표기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행렬을 사용하여 간결하게 표기</a:t>
                </a:r>
                <a:r>
                  <a:rPr lang="en-US" altLang="ko-KR" dirty="0" smtClean="0"/>
                  <a:t>: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표기로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3-1]</a:t>
                </a:r>
                <a:r>
                  <a:rPr lang="ko-KR" altLang="en-US" dirty="0" smtClean="0"/>
                  <a:t>을 수정하면</a:t>
                </a:r>
                <a:r>
                  <a:rPr lang="en-US" altLang="ko-KR" dirty="0" smtClean="0"/>
                  <a:t>,</a:t>
                </a:r>
              </a:p>
              <a:p>
                <a:pPr marL="266700" lvl="1" indent="0">
                  <a:buNone/>
                </a:pP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 smtClean="0"/>
                  <a:t>3-2]</a:t>
                </a:r>
                <a:r>
                  <a:rPr lang="ko-KR" altLang="en-US" dirty="0" smtClean="0"/>
                  <a:t>를 </a:t>
                </a:r>
                <a:r>
                  <a:rPr lang="ko-KR" altLang="en-US" dirty="0"/>
                  <a:t>수정하면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선형분리 불가능한 경우에는 무한 반복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until(quit)</a:t>
                </a:r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until(</a:t>
                </a:r>
                <a:r>
                  <a:rPr lang="ko-KR" altLang="en-US" dirty="0" smtClean="0"/>
                  <a:t>더 이상 개선이 없다면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수정해야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420888"/>
            <a:ext cx="5112568" cy="9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9" y="3861048"/>
            <a:ext cx="4548961" cy="58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28612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1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 역사에서 가장 오래된 기계 학습 모델이며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가장 다양한 형태를 가짐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1950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1980</a:t>
            </a:r>
            <a:r>
              <a:rPr lang="ko-KR" altLang="en-US" dirty="0" smtClean="0">
                <a:sym typeface="Wingdings" pitchFamily="2" charset="2"/>
              </a:rPr>
              <a:t>년대 다층 </a:t>
            </a:r>
            <a:r>
              <a:rPr lang="ko-KR" altLang="en-US" dirty="0" err="1" smtClean="0">
                <a:sym typeface="Wingdings" pitchFamily="2" charset="2"/>
              </a:rPr>
              <a:t>퍼셉트론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</a:t>
            </a:r>
            <a:r>
              <a:rPr lang="ko-KR" altLang="en-US" dirty="0" smtClean="0">
                <a:sym typeface="Wingdings" pitchFamily="2" charset="2"/>
              </a:rPr>
              <a:t>장은 </a:t>
            </a:r>
            <a:r>
              <a:rPr lang="en-US" altLang="ko-KR" dirty="0" smtClean="0">
                <a:sym typeface="Wingdings" pitchFamily="2" charset="2"/>
              </a:rPr>
              <a:t>4</a:t>
            </a:r>
            <a:r>
              <a:rPr lang="ko-KR" altLang="en-US" dirty="0" smtClean="0">
                <a:sym typeface="Wingdings" pitchFamily="2" charset="2"/>
              </a:rPr>
              <a:t>장 </a:t>
            </a:r>
            <a:r>
              <a:rPr lang="ko-KR" altLang="en-US" dirty="0" err="1" smtClean="0">
                <a:sym typeface="Wingdings" pitchFamily="2" charset="2"/>
              </a:rPr>
              <a:t>딥러닝의</a:t>
            </a:r>
            <a:r>
              <a:rPr lang="ko-KR" altLang="en-US" dirty="0" smtClean="0">
                <a:sym typeface="Wingdings" pitchFamily="2" charset="2"/>
              </a:rPr>
              <a:t> 기초가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특징 공간 변환</a:t>
            </a:r>
            <a:endParaRPr lang="en-US" altLang="ko-KR" dirty="0" smtClean="0"/>
          </a:p>
          <a:p>
            <a:r>
              <a:rPr lang="en-US" altLang="ko-KR" dirty="0" smtClean="0"/>
              <a:t>3.3.2 </a:t>
            </a:r>
            <a:r>
              <a:rPr lang="ko-KR" altLang="en-US" dirty="0" smtClean="0"/>
              <a:t>활성함수</a:t>
            </a:r>
            <a:endParaRPr lang="en-US" altLang="ko-KR" dirty="0" smtClean="0"/>
          </a:p>
          <a:p>
            <a:r>
              <a:rPr lang="en-US" altLang="ko-KR" dirty="0" smtClean="0"/>
              <a:t>3.3.3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3.3.4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5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 </a:t>
            </a:r>
            <a:r>
              <a:rPr lang="ko-KR" altLang="en-US" dirty="0" err="1" smtClean="0"/>
              <a:t>분류기라는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3-7(b)]</a:t>
            </a:r>
            <a:r>
              <a:rPr lang="ko-KR" altLang="en-US" dirty="0" smtClean="0"/>
              <a:t>의 선형 분리 불가능한 상황에서는 일정한 양의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XOR </a:t>
            </a:r>
            <a:r>
              <a:rPr lang="ko-KR" altLang="en-US" dirty="0" smtClean="0"/>
              <a:t>문제에서는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민스키의</a:t>
            </a:r>
            <a:r>
              <a:rPr lang="ko-KR" altLang="en-US" dirty="0" smtClean="0"/>
              <a:t>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 smtClean="0"/>
              <a:t>』</a:t>
            </a:r>
          </a:p>
          <a:p>
            <a:pPr lvl="2"/>
            <a:r>
              <a:rPr lang="ko-KR" altLang="en-US" dirty="0" err="1"/>
              <a:t>퍼</a:t>
            </a:r>
            <a:r>
              <a:rPr lang="ko-KR" altLang="en-US" dirty="0" err="1" smtClean="0"/>
              <a:t>셉트론의</a:t>
            </a:r>
            <a:r>
              <a:rPr lang="ko-KR" altLang="en-US" dirty="0" smtClean="0"/>
              <a:t> 한계를 지적하고 다층 구조를 이용한 극복 방안 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당시 기술로 실현 불가능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1974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웨어보스는</a:t>
            </a:r>
            <a:r>
              <a:rPr lang="ko-KR" altLang="en-US" dirty="0" smtClean="0"/>
              <a:t> 박사 논문에서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</a:t>
            </a:r>
            <a:r>
              <a:rPr lang="ko-KR" altLang="en-US" dirty="0"/>
              <a:t>저서 </a:t>
            </a:r>
            <a:r>
              <a:rPr lang="en-US" altLang="ko-KR" dirty="0"/>
              <a:t>『Parallel Distributed Processing</a:t>
            </a:r>
            <a:r>
              <a:rPr lang="en-US" altLang="ko-KR" dirty="0" smtClean="0"/>
              <a:t>』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</a:t>
            </a:r>
            <a:r>
              <a:rPr lang="ko-KR" altLang="en-US" dirty="0" err="1" smtClean="0">
                <a:solidFill>
                  <a:srgbClr val="0000FF"/>
                </a:solidFill>
              </a:rPr>
              <a:t>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이론 정립하여 신경망 부활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67517" cy="19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핵심 아이디어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135069" cy="298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7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퍼셉트론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사용한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문제의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퍼셉트론</a:t>
            </a:r>
            <a:r>
              <a:rPr lang="en-US" altLang="ko-KR" dirty="0" smtClean="0"/>
              <a:t>①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②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+1</a:t>
            </a:r>
            <a:r>
              <a:rPr lang="ko-KR" altLang="en-US" dirty="0" smtClean="0"/>
              <a:t>이면     부류이고 그렇지 않으면     부류임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" y="2204864"/>
            <a:ext cx="78817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572000" y="162880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2280" y="1628800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퍼셉트론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 병렬로 결합하면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원래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𝐳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 smtClean="0"/>
                  <a:t>에서는</a:t>
                </a:r>
                <a:r>
                  <a:rPr lang="ko-KR" altLang="en-US" dirty="0" smtClean="0"/>
                  <a:t> 선형 분리 가능함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 사람이 수작업으로 특징 학습을 수행한 셈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4193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개를 순차 결합하면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새로운 </a:t>
                </a:r>
                <a:r>
                  <a:rPr lang="ko-KR" altLang="en-US" dirty="0"/>
                  <a:t>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에서 선형 분리를 수행하는 </a:t>
                </a:r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③을 순차 결합하면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3-10(b)]</a:t>
                </a:r>
                <a:r>
                  <a:rPr lang="ko-KR" altLang="en-US" dirty="0" smtClean="0"/>
                  <a:t>의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다층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퍼셉트론</a:t>
                </a:r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훈련집합에 있는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을 제대로 분류하나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9" y="2295721"/>
            <a:ext cx="6098115" cy="26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용량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3-11]</a:t>
                </a:r>
                <a:r>
                  <a:rPr lang="ko-KR" altLang="en-US" dirty="0" smtClean="0"/>
                  <a:t>처럼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 smtClean="0"/>
                  <a:t>퍼셉트론을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결합하면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차원 공간을 </a:t>
                </a:r>
                <a:r>
                  <a:rPr lang="en-US" altLang="ko-KR" dirty="0" smtClean="0"/>
                  <a:t>7</a:t>
                </a:r>
                <a:r>
                  <a:rPr lang="ko-KR" altLang="en-US" dirty="0" smtClean="0"/>
                  <a:t>개 영역으로 나누고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각 영역을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점으로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계단함수를 사용하므로 영역을 점으로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일반화하여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결합하면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차원 공간으로 변환 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ko-KR" altLang="en-US" dirty="0" smtClean="0"/>
                  <a:t>개의 영역으로 분할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192688" cy="20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8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딱딱한 공간 분할과 부드러운 공간 분할</a:t>
            </a:r>
            <a:endParaRPr lang="en-US" altLang="ko-KR" dirty="0"/>
          </a:p>
          <a:p>
            <a:pPr lvl="1"/>
            <a:r>
              <a:rPr lang="ko-KR" altLang="en-US" dirty="0" smtClean="0"/>
              <a:t>계단함수는 딱딱한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점으로 변환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나머지 활성함수는 부드러운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영역으로 변환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7" y="1838130"/>
            <a:ext cx="7507476" cy="20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" y="4328492"/>
            <a:ext cx="4577866" cy="193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신경망이 사용하는 다양한 활성함수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/>
              <a:t>가 커질수록 계단함수에 가까워짐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계산이 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비교 연산 한 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퍼셉트론은</a:t>
            </a:r>
            <a:r>
              <a:rPr lang="ko-KR" altLang="en-US" dirty="0" smtClean="0"/>
              <a:t> 계단함수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주로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10710"/>
            <a:ext cx="7272808" cy="333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3-14(a)]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입력층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구조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/>
              <a:t>는 특징의 개수</a:t>
            </a:r>
            <a:r>
              <a:rPr lang="en-US" altLang="ko-KR" dirty="0" smtClean="0"/>
              <a:t>).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출력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는 부류 </a:t>
            </a:r>
            <a:r>
              <a:rPr lang="ko-KR" altLang="en-US" dirty="0"/>
              <a:t>개수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은닉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</a:t>
            </a:r>
            <a:r>
              <a:rPr lang="en-US" altLang="ko-KR" dirty="0" smtClean="0"/>
              <a:t>(</a:t>
            </a:r>
            <a:r>
              <a:rPr lang="ko-KR" altLang="en-US" dirty="0"/>
              <a:t>사용자가 정해주는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가 너무 크면 과잉적합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작으면 과소적합 </a:t>
            </a:r>
            <a:r>
              <a:rPr lang="en-US" altLang="ko-KR" dirty="0" smtClean="0">
                <a:sym typeface="Wingdings" pitchFamily="2" charset="2"/>
              </a:rPr>
              <a:t> 5.5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 최적화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3-14(b)]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6283"/>
            <a:ext cx="7729924" cy="346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2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1" y="1628800"/>
            <a:ext cx="7970490" cy="307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가중치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은닉층의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출력층의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일반화하면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연결하는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,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마지막 </a:t>
                </a:r>
                <a:r>
                  <a:rPr lang="ko-KR" altLang="en-US" dirty="0" err="1" smtClean="0"/>
                  <a:t>은닉층으로</a:t>
                </a:r>
                <a:r>
                  <a:rPr lang="ko-KR" altLang="en-US" dirty="0" smtClean="0"/>
                  <a:t> 간주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0990"/>
            <a:ext cx="7318970" cy="17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출력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매핑하는</a:t>
            </a:r>
            <a:r>
              <a:rPr lang="ko-KR" altLang="en-US" dirty="0" smtClean="0"/>
              <a:t> 함수로 간주할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깊은 신경망은                                       </a:t>
            </a:r>
            <a:r>
              <a:rPr lang="en-US" altLang="ko-KR" dirty="0" smtClean="0">
                <a:sym typeface="Wingdings" pitchFamily="2" charset="2"/>
              </a:rPr>
              <a:t> 4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딥러닝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953399" cy="1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458868" cy="193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5373216"/>
            <a:ext cx="3190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7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노드가 수행하는 연산을 구체적으로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은닉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연결된 가중치 벡터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(3.11)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행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출력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</a:t>
                </a:r>
                <a:r>
                  <a:rPr lang="ko-KR" altLang="en-US" dirty="0"/>
                  <a:t>행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행렬로 표기하면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239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5661248"/>
            <a:ext cx="6408712" cy="48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벡터를 분류에 더 유리한 새로운 특징 공간으로 변환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기계 학습에서는 </a:t>
            </a:r>
            <a:r>
              <a:rPr lang="ko-KR" altLang="en-US" dirty="0" smtClean="0">
                <a:solidFill>
                  <a:srgbClr val="0000FF"/>
                </a:solidFill>
              </a:rPr>
              <a:t>특징 학습</a:t>
            </a:r>
            <a:r>
              <a:rPr lang="ko-KR" altLang="en-US" dirty="0" smtClean="0"/>
              <a:t>이라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부름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더 많은 단계를 거쳐 특징학습을 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1" y="2780928"/>
            <a:ext cx="691866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목적함수의 정의</a:t>
            </a:r>
            <a:endParaRPr lang="en-US" altLang="ko-KR" dirty="0" smtClean="0"/>
          </a:p>
          <a:p>
            <a:r>
              <a:rPr lang="en-US" altLang="ko-KR" dirty="0" smtClean="0"/>
              <a:t>3.4.2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설계</a:t>
            </a:r>
            <a:endParaRPr lang="en-US" altLang="ko-KR" dirty="0" smtClean="0"/>
          </a:p>
          <a:p>
            <a:r>
              <a:rPr lang="en-US" altLang="ko-KR" dirty="0" smtClean="0"/>
              <a:t>3.4.3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역전파를</a:t>
            </a:r>
            <a:r>
              <a:rPr lang="ko-KR" altLang="en-US" dirty="0" smtClean="0"/>
              <a:t> 이용한 학습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90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과 부류 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부류 벡터는 </a:t>
                </a:r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코드로 표현됨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0,0,⋯,1,⋯,0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설계 행렬로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기계 학습의 목표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샘플을 옳게 분류하는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(3.17)</a:t>
                </a:r>
                <a:r>
                  <a:rPr lang="ko-KR" altLang="en-US" dirty="0" smtClean="0"/>
                  <a:t>을 만족하는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함수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ko-KR" altLang="en-US" dirty="0" smtClean="0"/>
                  <a:t>를 찾는 일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7913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" y="5459754"/>
            <a:ext cx="6840760" cy="7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4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목적함수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제곱 오차로</a:t>
            </a:r>
            <a:r>
              <a:rPr lang="en-US" altLang="ko-KR" baseline="30000" dirty="0" smtClean="0"/>
              <a:t>MSE(mean squared error)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302"/>
            <a:ext cx="6558136" cy="1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6848542" cy="290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(3.19)</a:t>
                </a:r>
                <a:r>
                  <a:rPr lang="ko-KR" altLang="en-US" dirty="0" smtClean="0"/>
                  <a:t>의 목적함수를 다시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최저점을 찾아주는 경사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하강법</a:t>
                </a: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593102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</a:t>
            </a:r>
            <a:r>
              <a:rPr lang="en-US" altLang="ko-KR" dirty="0" smtClean="0"/>
              <a:t> (3.21)</a:t>
            </a:r>
            <a:r>
              <a:rPr lang="ko-KR" altLang="en-US" dirty="0" smtClean="0"/>
              <a:t>을 알고리즘 형태로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621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3-3]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을 위한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의 계산 과정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1" y="2514205"/>
            <a:ext cx="30836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4" y="2596867"/>
            <a:ext cx="3759766" cy="35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2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en-US" altLang="ko-KR" dirty="0" smtClean="0"/>
          </a:p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en-US" altLang="ko-KR" dirty="0" smtClean="0"/>
          </a:p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2422"/>
            <a:ext cx="3312368" cy="459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9316"/>
            <a:ext cx="3601364" cy="302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유도한 식을 정리하면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rgbClr val="0000FF"/>
                </a:solidFill>
              </a:rPr>
              <a:t>오류 </a:t>
            </a:r>
            <a:r>
              <a:rPr lang="ko-KR" altLang="en-US" dirty="0" err="1" smtClean="0">
                <a:solidFill>
                  <a:srgbClr val="0000FF"/>
                </a:solidFill>
              </a:rPr>
              <a:t>역전파</a:t>
            </a:r>
            <a:r>
              <a:rPr lang="en-US" altLang="ko-KR" baseline="30000" dirty="0" smtClean="0"/>
              <a:t>error back-propagation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오류를 역방향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전파하며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계산하는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192690" cy="120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15735"/>
            <a:ext cx="6192689" cy="15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3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692696"/>
            <a:ext cx="8784976" cy="5904656"/>
          </a:xfrm>
        </p:spPr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268760"/>
            <a:ext cx="5760318" cy="42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" y="5485676"/>
            <a:ext cx="5768483" cy="10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임의 샘플링 방식으로 바꾸려면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58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행렬 표기</a:t>
            </a:r>
            <a:r>
              <a:rPr lang="en-US" altLang="ko-KR" dirty="0" smtClean="0"/>
              <a:t>: GPU</a:t>
            </a:r>
            <a:r>
              <a:rPr lang="ko-KR" altLang="en-US" dirty="0" smtClean="0"/>
              <a:t>를 사용한 고속 행렬 연산에 적합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10"/>
            <a:ext cx="6048671" cy="495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미니배치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한번에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개의 샘플을 처리함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는 미니배치 크기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t=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스토캐스틱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3-4])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미니배치 방식은 보통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수십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그레이디언트의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잡음을 줄여주는 효과 때문에 수렴이 빨라짐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사용한 병렬처리에도 유리함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미니배치를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표준처럼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여겨 널리 사용함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91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6681192" cy="57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5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학습을 마친 후 현장 설치하여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 집합으로 성능 테스트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을 수식으로 표현하면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전방 계산 한번만 사용하므로 빠름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3-2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2863"/>
            <a:ext cx="7056784" cy="31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1732918" cy="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8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특성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3.7.1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알고리즘의 빠른 속도</a:t>
            </a:r>
            <a:endParaRPr lang="en-US" altLang="ko-KR" dirty="0" smtClean="0"/>
          </a:p>
          <a:p>
            <a:r>
              <a:rPr lang="en-US" altLang="ko-KR" dirty="0" smtClean="0"/>
              <a:t>3.7.2 </a:t>
            </a:r>
            <a:r>
              <a:rPr lang="ko-KR" altLang="en-US" dirty="0" smtClean="0"/>
              <a:t>모든 함수를 정확하게 근사할 수 있는 능력</a:t>
            </a:r>
            <a:endParaRPr lang="en-US" altLang="ko-KR" dirty="0" smtClean="0"/>
          </a:p>
          <a:p>
            <a:r>
              <a:rPr lang="en-US" altLang="ko-KR" dirty="0" smtClean="0"/>
              <a:t>3.7.3 </a:t>
            </a:r>
            <a:r>
              <a:rPr lang="ko-KR" altLang="en-US" dirty="0" smtClean="0"/>
              <a:t>성능 향상을 위한 </a:t>
            </a:r>
            <a:r>
              <a:rPr lang="ko-KR" altLang="en-US" dirty="0" err="1" smtClean="0"/>
              <a:t>휴리스틱의</a:t>
            </a:r>
            <a:r>
              <a:rPr lang="ko-KR" altLang="en-US" dirty="0" smtClean="0"/>
              <a:t> 중요성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28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빠른 속도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연산 횟수 비교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역전파는</a:t>
                </a:r>
                <a:r>
                  <a:rPr lang="ko-KR" altLang="en-US" dirty="0" smtClean="0"/>
                  <a:t> 전방 계산보다 약 </a:t>
                </a:r>
                <a:r>
                  <a:rPr lang="en-US" altLang="ko-KR" dirty="0" smtClean="0"/>
                  <a:t>1.5~2</a:t>
                </a:r>
                <a:r>
                  <a:rPr lang="ko-KR" altLang="en-US" dirty="0" smtClean="0"/>
                  <a:t>배의 시간 소요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빠른 계산 가능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하지만 학습 알고리즘은 수렴할 때까지 오류 </a:t>
                </a:r>
                <a:r>
                  <a:rPr lang="ko-KR" altLang="en-US" dirty="0" err="1" smtClean="0"/>
                  <a:t>역전파를</a:t>
                </a:r>
                <a:r>
                  <a:rPr lang="ko-KR" altLang="en-US" dirty="0" smtClean="0"/>
                  <a:t> 반복해야 하므로 점근적 시간 복잡도는 </a:t>
                </a:r>
                <a14:m>
                  <m:oMath xmlns:m="http://schemas.openxmlformats.org/officeDocument/2006/math">
                    <m:r>
                      <a:rPr lang="el-GR" altLang="ko-KR" i="1" smtClean="0">
                        <a:latin typeface="Cambria Math"/>
                        <a:ea typeface="Cambria Math"/>
                      </a:rPr>
                      <m:t>𝛩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𝑑𝑝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𝑝𝑐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𝑛𝑞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ko-KR" altLang="en-US" dirty="0" smtClean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훈련집합의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크기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는 세대</a:t>
                </a:r>
                <a:r>
                  <a:rPr lang="en-US" altLang="ko-KR" baseline="30000" dirty="0" smtClean="0"/>
                  <a:t>epoch</a:t>
                </a:r>
                <a:r>
                  <a:rPr lang="ko-KR" altLang="en-US" dirty="0" smtClean="0"/>
                  <a:t> 수</a:t>
                </a:r>
                <a:r>
                  <a:rPr lang="en-US" altLang="ko-KR" dirty="0" smtClean="0"/>
                  <a:t>)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138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사람의 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두뇌의 가장 작은 정보처리 단위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세포체는</a:t>
            </a:r>
            <a:r>
              <a:rPr lang="en-US" altLang="ko-KR" baseline="30000" dirty="0" smtClean="0"/>
              <a:t>cell body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간단한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수상돌기는</a:t>
            </a:r>
            <a:r>
              <a:rPr lang="en-US" altLang="ko-KR" baseline="30000" dirty="0" smtClean="0"/>
              <a:t>dendrite</a:t>
            </a:r>
            <a:r>
              <a:rPr lang="ko-KR" altLang="en-US" dirty="0" smtClean="0"/>
              <a:t> 신호 수신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축삭은</a:t>
            </a:r>
            <a:r>
              <a:rPr lang="en-US" altLang="ko-KR" baseline="30000" dirty="0" smtClean="0"/>
              <a:t>axon</a:t>
            </a:r>
            <a:r>
              <a:rPr lang="ko-KR" altLang="en-US" dirty="0" smtClean="0"/>
              <a:t> 처리 결과를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 10</a:t>
            </a:r>
            <a:r>
              <a:rPr lang="en-US" altLang="ko-KR" baseline="30000" dirty="0" smtClean="0"/>
              <a:t>11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뉴런을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뉴런은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가량 다른 뉴런과 연결되어 있어 </a:t>
            </a:r>
            <a:r>
              <a:rPr lang="en-US" altLang="ko-KR" dirty="0" smtClean="0"/>
              <a:t>10</a:t>
            </a:r>
            <a:r>
              <a:rPr lang="en-US" altLang="ko-KR" baseline="30000" dirty="0" smtClean="0"/>
              <a:t>14</a:t>
            </a:r>
            <a:r>
              <a:rPr lang="ko-KR" altLang="en-US" dirty="0" smtClean="0"/>
              <a:t>개 정도의 연결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2697379" cy="35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함수를 정확하게 근사할 수 있는 능력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호닉의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주장</a:t>
            </a:r>
            <a:r>
              <a:rPr lang="en-US" altLang="ko-KR" dirty="0" smtClean="0"/>
              <a:t>[Hornik1989]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은닉층을</a:t>
            </a:r>
            <a:r>
              <a:rPr lang="ko-KR" altLang="en-US" dirty="0" smtClean="0"/>
              <a:t> 하나만 가진 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범용근사자</a:t>
            </a:r>
            <a:r>
              <a:rPr lang="en-US" altLang="ko-KR" baseline="30000" dirty="0" smtClean="0"/>
              <a:t>universal </a:t>
            </a:r>
            <a:r>
              <a:rPr lang="en-US" altLang="ko-KR" baseline="30000" dirty="0" err="1" smtClean="0"/>
              <a:t>approximator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은닉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무수히 많게 할 수 없으므로</a:t>
            </a:r>
            <a:r>
              <a:rPr lang="en-US" altLang="ko-KR" dirty="0" smtClean="0"/>
              <a:t>, </a:t>
            </a:r>
            <a:r>
              <a:rPr lang="ko-KR" altLang="en-US" dirty="0"/>
              <a:t>실질적으로는 </a:t>
            </a:r>
            <a:r>
              <a:rPr lang="ko-KR" altLang="en-US" dirty="0" smtClean="0"/>
              <a:t>복잡한 구조의 데이터에서는 성능 한계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" y="2060848"/>
            <a:ext cx="8360618" cy="1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순수한 최적화 알고리즘으로는 높은 성능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희소성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미숙한 신경망 구조 등의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향상을 위한 갖가지 </a:t>
            </a:r>
            <a:r>
              <a:rPr lang="ko-KR" altLang="en-US" dirty="0" err="1" smtClean="0"/>
              <a:t>휴리스틱을</a:t>
            </a:r>
            <a:r>
              <a:rPr lang="ko-KR" altLang="en-US" dirty="0" smtClean="0"/>
              <a:t> 개발하고 공유함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『Neural Networks: Tricks of the Trade』 [Montavon2012]</a:t>
            </a: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sym typeface="Wingdings" pitchFamily="2" charset="2"/>
              </a:rPr>
              <a:t>휴리스틱</a:t>
            </a:r>
            <a:r>
              <a:rPr lang="ko-KR" altLang="en-US" dirty="0" smtClean="0">
                <a:sym typeface="Wingdings" pitchFamily="2" charset="2"/>
              </a:rPr>
              <a:t> 개발에서 중요 쟁점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5229199"/>
            <a:ext cx="7962563" cy="83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2711349"/>
            <a:ext cx="7962563" cy="237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5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실용적인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 smtClean="0"/>
              <a:t>년대에 </a:t>
            </a:r>
            <a:r>
              <a:rPr lang="ko-KR" altLang="en-US" dirty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실용 시스템 제작에 크게 기여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인쇄</a:t>
            </a:r>
            <a:r>
              <a:rPr lang="en-US" altLang="ko-KR" dirty="0" smtClean="0"/>
              <a:t>/</a:t>
            </a:r>
            <a:r>
              <a:rPr lang="ko-KR" altLang="en-US" dirty="0" smtClean="0"/>
              <a:t>필기 문자 인식으로 우편물 자동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전표 인식기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번호판 인식기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반도체 결함 검사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하지만 한계 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잡음이 섞인 상황에서 음성인식  성능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 주소 인식 능력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바둑에서의 한계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이들 한계를 극복함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5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1943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매컬럭과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피츠의</a:t>
            </a:r>
            <a:r>
              <a:rPr lang="ko-KR" altLang="en-US" dirty="0" smtClean="0"/>
              <a:t> 최초의 신경망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헤브는</a:t>
            </a:r>
            <a:r>
              <a:rPr lang="ko-KR" altLang="en-US" dirty="0" smtClean="0"/>
              <a:t> 최초로 학습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1958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로젠블렛은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/>
              <a:t> 제안 </a:t>
            </a:r>
            <a:r>
              <a:rPr lang="en-US" altLang="ko-KR" dirty="0" smtClean="0">
                <a:sym typeface="Wingdings" pitchFamily="2" charset="2"/>
              </a:rPr>
              <a:t> 3.2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위드로와</a:t>
            </a:r>
            <a:r>
              <a:rPr lang="ko-KR" altLang="en-US" dirty="0" smtClean="0">
                <a:sym typeface="Wingdings" pitchFamily="2" charset="2"/>
              </a:rPr>
              <a:t> 호프의 </a:t>
            </a:r>
            <a:r>
              <a:rPr lang="en-US" altLang="ko-KR" dirty="0" err="1" smtClean="0">
                <a:sym typeface="Wingdings" pitchFamily="2" charset="2"/>
              </a:rPr>
              <a:t>Adaline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과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 err="1" smtClean="0">
                <a:sym typeface="Wingdings" pitchFamily="2" charset="2"/>
              </a:rPr>
              <a:t>Madaline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1960</a:t>
            </a:r>
            <a:r>
              <a:rPr lang="ko-KR" altLang="en-US" dirty="0" smtClean="0"/>
              <a:t>년대의 과대 평가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』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한계를 수학적으로 입증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선형분류기에 불과하여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문제조차 해결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연구 퇴조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『Parallel Distributed Processing』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FF"/>
                </a:solidFill>
              </a:rPr>
              <a:t>다층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제안 </a:t>
            </a:r>
            <a:r>
              <a:rPr lang="en-US" altLang="ko-KR" dirty="0" smtClean="0">
                <a:sym typeface="Wingdings" pitchFamily="2" charset="2"/>
              </a:rPr>
              <a:t> 3.3~3.4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신경망 연구 부활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1990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en-US" altLang="ko-KR" dirty="0" smtClean="0">
                <a:sym typeface="Wingdings" pitchFamily="2" charset="2"/>
              </a:rPr>
              <a:t>SVM(11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밀리는 형국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2000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ko-KR" altLang="en-US" dirty="0" err="1" smtClean="0">
                <a:solidFill>
                  <a:srgbClr val="0000FF"/>
                </a:solidFill>
                <a:sym typeface="Wingdings" pitchFamily="2" charset="2"/>
              </a:rPr>
              <a:t>딥러닝</a:t>
            </a:r>
            <a:r>
              <a:rPr lang="ko-KR" altLang="en-US" dirty="0" err="1" smtClean="0">
                <a:sym typeface="Wingdings" pitchFamily="2" charset="2"/>
              </a:rPr>
              <a:t>이</a:t>
            </a:r>
            <a:r>
              <a:rPr lang="ko-KR" altLang="en-US" dirty="0" smtClean="0">
                <a:sym typeface="Wingdings" pitchFamily="2" charset="2"/>
              </a:rPr>
              <a:t> 실현되어 신경망이 기계 학습의 주류 기술로 자리매김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상세한 신경망 역사는 </a:t>
            </a:r>
            <a:r>
              <a:rPr lang="en-US" altLang="ko-KR" dirty="0" smtClean="0"/>
              <a:t>[Kurenkov2015]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2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신경망에는 아주 다양한 모델이 존재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전방 신경망과 순환 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신경망과 깊은 신경망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 신경망과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신경망</a:t>
            </a: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70837"/>
            <a:ext cx="59316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3.2.2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en-US" altLang="ko-KR" dirty="0" smtClean="0"/>
              <a:t>3.2.3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층과 같은 새로운 개념을 도입하고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알고리즘을 창안함</a:t>
            </a:r>
            <a:endParaRPr lang="en-US" altLang="ko-KR" dirty="0" smtClean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smtClean="0"/>
              <a:t>원시적 </a:t>
            </a:r>
            <a:r>
              <a:rPr lang="ko-KR" altLang="en-US" dirty="0"/>
              <a:t>신경망이지만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</a:t>
            </a:r>
            <a:r>
              <a:rPr lang="ko-KR" altLang="en-US" dirty="0" smtClean="0"/>
              <a:t>포함한 현대 신경망은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병렬과 순차 구조로 결합하여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신경망의 중요한 구성 요소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76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퍼셉트론의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가짐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입력층은</a:t>
                </a:r>
                <a:r>
                  <a:rPr lang="ko-KR" altLang="en-US" dirty="0" smtClean="0"/>
                  <a:t> 연산을 하지 않으므로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단일 층 구조라고 간주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담당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항상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입력되는 바이어스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출력층은</a:t>
                </a:r>
                <a:r>
                  <a:rPr lang="ko-KR" altLang="en-US" dirty="0" smtClean="0"/>
                  <a:t> 한 개의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</a:t>
                </a:r>
                <a:r>
                  <a:rPr lang="ko-KR" altLang="en-US" dirty="0" smtClean="0"/>
                  <a:t>입력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출력 </a:t>
                </a:r>
                <a:r>
                  <a:rPr lang="ko-KR" altLang="en-US" dirty="0" err="1" smtClean="0"/>
                  <a:t>노드를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연결하는 에지는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8" y="3475541"/>
            <a:ext cx="7255148" cy="297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2134</Words>
  <Application>Microsoft Office PowerPoint</Application>
  <PresentationFormat>화면 슬라이드 쇼(4:3)</PresentationFormat>
  <Paragraphs>614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굴림</vt:lpstr>
      <vt:lpstr>Arial</vt:lpstr>
      <vt:lpstr>아리따M</vt:lpstr>
      <vt:lpstr>맑은 고딕</vt:lpstr>
      <vt:lpstr>Wingdings</vt:lpstr>
      <vt:lpstr>HY견고딕</vt:lpstr>
      <vt:lpstr>Cambria Math</vt:lpstr>
      <vt:lpstr>Times New Roman</vt:lpstr>
      <vt:lpstr>Tahoma</vt:lpstr>
      <vt:lpstr>나눔손글씨 펜</vt:lpstr>
      <vt:lpstr>1_Office 테마</vt:lpstr>
      <vt:lpstr>3장. 다층 퍼셉트론</vt:lpstr>
      <vt:lpstr>PREVIEW</vt:lpstr>
      <vt:lpstr>PowerPoint 프레젠테이션</vt:lpstr>
      <vt:lpstr>3.1 신경망 기초</vt:lpstr>
      <vt:lpstr>3.1.1 인공신경망과 생물신경망</vt:lpstr>
      <vt:lpstr>3.1.2 신경망의 간략한 역사</vt:lpstr>
      <vt:lpstr>3.1.3 신경망의 종류</vt:lpstr>
      <vt:lpstr>3.2 퍼셉트론</vt:lpstr>
      <vt:lpstr>3.2.1 구조</vt:lpstr>
      <vt:lpstr>3.2.2 동작</vt:lpstr>
      <vt:lpstr>3.2.2 동작</vt:lpstr>
      <vt:lpstr>3.2.2 동작</vt:lpstr>
      <vt:lpstr>3.2.2 동작</vt:lpstr>
      <vt:lpstr>3.2.3 학습</vt:lpstr>
      <vt:lpstr>3.2.3 학습</vt:lpstr>
      <vt:lpstr>3.2.3 학습</vt:lpstr>
      <vt:lpstr>3.2.3 학습</vt:lpstr>
      <vt:lpstr>3.2.3 학습</vt:lpstr>
      <vt:lpstr>3.2.3 학습</vt:lpstr>
      <vt:lpstr>3.3 다층 퍼셉트론</vt:lpstr>
      <vt:lpstr>3.3 다층 퍼셉트론</vt:lpstr>
      <vt:lpstr>3.3 다층 퍼셉트론</vt:lpstr>
      <vt:lpstr>3.3.1 특징 공간 변환</vt:lpstr>
      <vt:lpstr>3.3.1 특징 공간 변환</vt:lpstr>
      <vt:lpstr>3.3.1 특징 공간 변환</vt:lpstr>
      <vt:lpstr>3.3.1 특징 공간 변환</vt:lpstr>
      <vt:lpstr>3.3.2 활성함수</vt:lpstr>
      <vt:lpstr>3.3.2 활성함수</vt:lpstr>
      <vt:lpstr>3.3.3 구조</vt:lpstr>
      <vt:lpstr>3.3.3 구조</vt:lpstr>
      <vt:lpstr>3.3.4 동작</vt:lpstr>
      <vt:lpstr>3.3.4 동작</vt:lpstr>
      <vt:lpstr>3.3.4 동작</vt:lpstr>
      <vt:lpstr>3.4 오류 역전파 알고리즘</vt:lpstr>
      <vt:lpstr>3.4.1 목적함수의 정의</vt:lpstr>
      <vt:lpstr>3.4.1 목적함수의 정의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3.4.3 오류 역전파를 이용한 학습 알고리즘</vt:lpstr>
      <vt:lpstr>3.4.3 오류 역전파를 이용한 학습 알고리즘</vt:lpstr>
      <vt:lpstr>3.4.3 오류 역전파를 이용한 학습 알고리즘</vt:lpstr>
      <vt:lpstr>3.5 미니배치 스토캐스틱 경사 하강법</vt:lpstr>
      <vt:lpstr>3.5 미니배치 스토캐스틱 경사 하강법</vt:lpstr>
      <vt:lpstr>3.6 다층 퍼셉트론에 의한 인식</vt:lpstr>
      <vt:lpstr>3.7 다층 퍼셉트론의 특성</vt:lpstr>
      <vt:lpstr>3.7.1 오류 역전파 알고리즘의 빠른 속도</vt:lpstr>
      <vt:lpstr>3.7.2 모든 함수를 정확하게 근사할 수 있는 능력</vt:lpstr>
      <vt:lpstr>3.7.3 성능 향상을 위한 휴리스틱의 중요성</vt:lpstr>
      <vt:lpstr>3.7.3 성능 향상을 위한 휴리스틱의 중요성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isoh</cp:lastModifiedBy>
  <cp:revision>322</cp:revision>
  <dcterms:created xsi:type="dcterms:W3CDTF">2006-10-05T04:04:58Z</dcterms:created>
  <dcterms:modified xsi:type="dcterms:W3CDTF">2018-03-21T06:22:37Z</dcterms:modified>
</cp:coreProperties>
</file>